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notesSlides/notesSlide1.xml" Type="http://schemas.openxmlformats.org/officeDocument/2006/relationships/notesSlide"/><Relationship Id="rId15" Target="notesSlides/notesSlide2.xml" Type="http://schemas.openxmlformats.org/officeDocument/2006/relationships/notesSlide"/><Relationship Id="rId16" Target="notesSlides/notesSlide3.xml" Type="http://schemas.openxmlformats.org/officeDocument/2006/relationships/notesSlide"/><Relationship Id="rId17" Target="notesSlides/notesSlide4.xml" Type="http://schemas.openxmlformats.org/officeDocument/2006/relationships/notesSlide"/><Relationship Id="rId18" Target="notesSlides/notesSlide5.xml" Type="http://schemas.openxmlformats.org/officeDocument/2006/relationships/notesSlide"/><Relationship Id="rId2" Target="viewProps.xml" Type="http://schemas.openxmlformats.org/officeDocument/2006/relationships/viewProps"/><Relationship Id="rId3" Target="presProps.xml" Type="http://schemas.openxmlformats.org/officeDocument/2006/relationships/presProps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大家好，今天我们来详细探讨边坡光纤布线的规范要求。首先是通用的核心要求，这是所有光缆敷设都必须遵守的基本原则。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在弯曲半径方面，静态和施工过程中有不同的标准，特别是对于探测光纤，要求更为严格，严禁小于30mm的弯曲，以防光信号产生微弯损耗。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牵引力控制同样关键，必须严格控制在允许范围内，特别是在穿管和转弯时，严禁超过允许张力的80%，不同类型的光纤拉力限制也不同，铠装光缆虽然结实，但也不应超过30kg。</a:t>
            </a:r>
          </a:p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最后，施工中严禁任何可能损伤光纤的行为，如打小圈、扭绞、重压、摔打、大力折拧等，任何机械损伤都可能导致监测系统失效。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接下来是边坡专用的布线规范。首先在敷设方式上，考虑到边坡环境的复杂性，我们优先推荐使用铠装光缆，并确保光缆固定在支撑结构上，不能悬空或直接接触地面。在支撑与固定方面，直线段和转弯段有不同的支架安装密度要求，必须严格遵守，以确保光缆在各种情况下都保持稳定和安全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规范的第三部分关注环境防护和后期维护。边坡环境多变，我们必须考虑到坡体变形、雨水冲刷等因素，为光缆预留足够的余量。对于穿墙、穿管等关键节点，要做好保护措施。在接头和盘留方面，为了方便应急修复和后期维护，我们规定了具体的盘留长度和测试段预留要求，并且对接头盒的防护性能提出了明确标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是合规与验收要求，这是保证工程质量的最后一道防线。我们的布线工程必须符合国家和行业的相关标准，包括通信光缆和边坡工程两方面。布线完成后，必须通过严格的OTDR测试，确保损耗等关键指标达标。同时，完善的标识和文档记录也是必不可少的，这为未来的运维工作打下坚实基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最后，有两点特别提醒需要大家高度重视。第一，在布线前一定要进行地质评估，这是所有工作的前提。第二，在设计和施工中，要采用柔性敷设和冗余设计，这是应对边坡潜在位移、保证系统长期稳定运行的关键策略。谢谢大家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10" Target="../media/image19.sv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13" Target="../notesSlides/notesSlide3.xml" Type="http://schemas.openxmlformats.org/officeDocument/2006/relationships/notesSlide"/><Relationship Id="rId2" Target="../media/image1.jpeg" Type="http://schemas.openxmlformats.org/officeDocument/2006/relationships/image"/><Relationship Id="rId3" Target="../media/image12.png" Type="http://schemas.openxmlformats.org/officeDocument/2006/relationships/image"/><Relationship Id="rId4" Target="../media/image13.sv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Relationship Id="rId7" Target="../notesSlides/notesSlide5.xml" Type="http://schemas.openxmlformats.org/officeDocument/2006/relationships/notesSlide"/><Relationship Id="rId8" Target="../media/image3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边坡光纤布线规范（一）：通用核心要求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3302000" cy="4445000"/>
          </a:xfrm>
          <a:prstGeom prst="roundRect">
            <a:avLst>
              <a:gd name="adj" fmla="val 307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778000"/>
            <a:ext cx="3302000" cy="889000"/>
          </a:xfrm>
          <a:prstGeom prst="roundRect">
            <a:avLst>
              <a:gd name="adj" fmla="val 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952500" y="1955800"/>
            <a:ext cx="533400" cy="5334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651000" y="1905000"/>
            <a:ext cx="222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弯曲半径控制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952500" y="2921000"/>
            <a:ext cx="2921000" cy="304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静态保护：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≥ 光缆外径的</a:t>
            </a:r>
            <a:r>
              <a:rPr lang="en-US" b="true" i="false" strike="noStrike" u="none" sz="16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15倍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33333"/>
              </a:lnSpc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施工动态：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≥ 光缆外径的</a:t>
            </a:r>
            <a:r>
              <a:rPr lang="en-US" b="true" i="false" strike="noStrike" u="none" sz="16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20倍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33333"/>
              </a:lnSpc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探测光纤：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最小弯曲半径</a:t>
            </a:r>
            <a:r>
              <a:rPr lang="en-US" b="true" i="false" strike="noStrike" u="none" sz="16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&gt; 30mm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  <a:spcBef>
                <a:spcPts val="1600"/>
              </a:spcBef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注：严格遵守弯曲半径要求可有效防止光纤微弯损耗，确保监测信号传输质量。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1778000"/>
            <a:ext cx="3302000" cy="4445000"/>
          </a:xfrm>
          <a:prstGeom prst="roundRect">
            <a:avLst>
              <a:gd name="adj" fmla="val 307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445000" y="1778000"/>
            <a:ext cx="3302000" cy="889000"/>
          </a:xfrm>
          <a:prstGeom prst="roundRect">
            <a:avLst>
              <a:gd name="adj" fmla="val 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635500" y="1955800"/>
            <a:ext cx="533400" cy="5334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5334000" y="1905000"/>
            <a:ext cx="222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牵引力控制标准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635500" y="2921000"/>
            <a:ext cx="2921000" cy="304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持续布放：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≤ 允许张力的</a:t>
            </a:r>
            <a:r>
              <a:rPr lang="en-US" b="true" i="false" strike="noStrike" u="none" sz="16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80%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25000"/>
              </a:lnSpc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● 瞬间峰值：</a:t>
            </a:r>
            <a:r>
              <a:rPr lang="en-US" b="false" i="false" strike="noStrike" u="none" sz="14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≤ 允许张力的</a:t>
            </a:r>
            <a:r>
              <a:rPr lang="en-US" b="true" i="false" strike="noStrike" u="none" sz="16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100%</a:t>
            </a: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(仅限加强构件受力)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  <a:spcBef>
                <a:spcPts val="1200"/>
              </a:spcBef>
            </a:pPr>
            <a:r>
              <a:rPr lang="en-US" b="tru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参考拉力限制：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 marL="15240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Φ0.9mm光纤：&lt; 4kg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 marL="15240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Φ3.0mm光纤：&lt; 10kg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 marL="152400">
              <a:lnSpc>
                <a:spcPct val="108333"/>
              </a:lnSpc>
            </a:pPr>
            <a:r>
              <a:rPr lang="en-US" b="false" i="false" strike="noStrike" u="none" sz="12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• 层绞式铠装光缆：&lt; 30kg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128000" y="1778000"/>
            <a:ext cx="3302000" cy="4445000"/>
          </a:xfrm>
          <a:prstGeom prst="roundRect">
            <a:avLst>
              <a:gd name="adj" fmla="val 3076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128000" y="1778000"/>
            <a:ext cx="3302000" cy="889000"/>
          </a:xfrm>
          <a:prstGeom prst="roundRect">
            <a:avLst>
              <a:gd name="adj" fmla="val 0"/>
            </a:avLst>
          </a:prstGeom>
          <a:solidFill>
            <a:srgbClr val="B91C1C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318500" y="1955800"/>
            <a:ext cx="533400" cy="5334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9017000" y="1905000"/>
            <a:ext cx="22225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0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施工严禁行为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318500" y="3048000"/>
            <a:ext cx="2921000" cy="292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50000"/>
              </a:lnSpc>
              <a:defRPr/>
            </a:pPr>
            <a:r>
              <a:rPr lang="en-US" b="fals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在光缆的装卸、搬运、布放全过程中，必须严禁以下行为：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50000"/>
              </a:lnSpc>
              <a:spcBef>
                <a:spcPts val="1600"/>
              </a:spcBef>
            </a:pPr>
            <a:r>
              <a:rPr lang="en-US" b="false" i="false" strike="noStrike" u="none" sz="14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❌ 打小圈、强力扭绞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❌ 重物挤压、高处摔打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400">
                <a:solidFill>
                  <a:srgbClr val="B91C1C"/>
                </a:solidFill>
                <a:latin typeface="Noto Sans SC"/>
                <a:ea typeface="Noto Sans SC"/>
                <a:cs typeface="Noto Sans SC"/>
                <a:sym typeface="Noto Sans SC"/>
              </a:rPr>
              <a:t>❌ 90度以上的直角折拧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</a:p>
          <a:p>
            <a:pPr algn="l" indent="0">
              <a:lnSpc>
                <a:spcPct val="116666"/>
              </a:lnSpc>
              <a:spcBef>
                <a:spcPts val="1600"/>
              </a:spcBef>
            </a:pPr>
            <a:r>
              <a:rPr lang="en-US" b="false" i="false" strike="noStrike" u="none" sz="120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任何机械损伤都可能导致光纤断裂或性能下降，直接影响监测数据的准确性。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边坡光纤布线规范（二）：敷设与支撑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6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66800" y="2159000"/>
            <a:ext cx="406400" cy="4064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1651000" y="21082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敷设方式选择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66800" y="3048000"/>
            <a:ext cx="4597400" cy="1206500"/>
          </a:xfrm>
          <a:prstGeom prst="roundRect">
            <a:avLst>
              <a:gd name="adj" fmla="val 8421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270000" y="3238500"/>
            <a:ext cx="419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优先采用铠装光缆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为应对边坡复杂多变的地质与施工环境，需选用抗拉伸、耐侧压的铠装光缆，以显著增强光缆抗机械损伤的防护能力。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066800" y="4508500"/>
            <a:ext cx="4597400" cy="1206500"/>
          </a:xfrm>
          <a:prstGeom prst="roundRect">
            <a:avLst>
              <a:gd name="adj" fmla="val 8421"/>
            </a:avLst>
          </a:prstGeom>
          <a:solidFill>
            <a:srgbClr val="F3F4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270000" y="4699000"/>
            <a:ext cx="419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严格固定于支撑结构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沿坡面布设时，必须将光缆可靠固定于专用支架或拉设的钢丝上。严禁光缆悬空敷设，或直接贴地、埋地，防止沉降或外物破坏。</a:t>
            </a:r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223000" y="1778000"/>
            <a:ext cx="5207000" cy="4318000"/>
          </a:xfrm>
          <a:prstGeom prst="roundRect">
            <a:avLst>
              <a:gd name="adj" fmla="val 3529"/>
            </a:avLst>
          </a:prstGeom>
          <a:solidFill>
            <a:srgbClr val="FFFFFF">
              <a:alpha val="96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527800" y="2159000"/>
            <a:ext cx="406400" cy="406400"/>
          </a:xfrm>
          <a:prstGeom prst="rect">
            <a:avLst/>
          </a:prstGeom>
        </p:spPr>
      </p:pic>
      <p:sp>
        <p:nvSpPr>
          <p:cNvPr name="AutoShape 13" id="13"/>
          <p:cNvSpPr/>
          <p:nvPr/>
        </p:nvSpPr>
        <p:spPr>
          <a:xfrm rot="0" flipH="false" flipV="false">
            <a:off x="7112000" y="2108200"/>
            <a:ext cx="3937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支撑与固定间距标准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527800" y="3048000"/>
            <a:ext cx="4597400" cy="1206500"/>
          </a:xfrm>
          <a:prstGeom prst="roundRect">
            <a:avLst>
              <a:gd name="adj" fmla="val 8421"/>
            </a:avLst>
          </a:prstGeom>
          <a:solidFill>
            <a:srgbClr val="ECFDF5">
              <a:alpha val="100000"/>
            </a:srgbClr>
          </a:solidFill>
          <a:ln w="12700" cmpd="sng" cap="flat">
            <a:solidFill>
              <a:srgbClr val="A7F3D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731000" y="3238500"/>
            <a:ext cx="419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064E3B"/>
                </a:solidFill>
                <a:latin typeface="Noto Sans SC"/>
                <a:ea typeface="Noto Sans SC"/>
                <a:cs typeface="Noto Sans SC"/>
                <a:sym typeface="Noto Sans SC"/>
              </a:rPr>
              <a:t>▍ 直线段固定要求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主支架：每</a:t>
            </a:r>
            <a:r>
              <a:rPr lang="en-US" b="true" i="false" strike="noStrike" u="none" sz="13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30m</a:t>
            </a: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处需设置一处坚固的固定点。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辅助支架：在主支架之间，每</a:t>
            </a:r>
            <a:r>
              <a:rPr lang="en-US" b="true" i="false" strike="noStrike" u="none" sz="1300">
                <a:solidFill>
                  <a:srgbClr val="D97706"/>
                </a:solidFill>
                <a:latin typeface="Noto Sans SC"/>
                <a:ea typeface="Noto Sans SC"/>
                <a:cs typeface="Noto Sans SC"/>
                <a:sym typeface="Noto Sans SC"/>
              </a:rPr>
              <a:t>10–20m</a:t>
            </a: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增加辅助支撑，确保光缆无下垂。</a:t>
            </a:r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527800" y="4508500"/>
            <a:ext cx="4597400" cy="1206500"/>
          </a:xfrm>
          <a:prstGeom prst="roundRect">
            <a:avLst>
              <a:gd name="adj" fmla="val 8421"/>
            </a:avLst>
          </a:prstGeom>
          <a:solidFill>
            <a:srgbClr val="FFF7ED">
              <a:alpha val="100000"/>
            </a:srgbClr>
          </a:solidFill>
          <a:ln w="12700" cmpd="sng" cap="flat">
            <a:solidFill>
              <a:srgbClr val="FED7AA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731000" y="4699000"/>
            <a:ext cx="4191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600">
                <a:solidFill>
                  <a:srgbClr val="7C2D12"/>
                </a:solidFill>
                <a:latin typeface="Noto Sans SC"/>
                <a:ea typeface="Noto Sans SC"/>
                <a:cs typeface="Noto Sans SC"/>
                <a:sym typeface="Noto Sans SC"/>
              </a:rPr>
              <a:t>▍ 转弯/变坡段固定要求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主支架：转弯半径处，间距缩短至</a:t>
            </a:r>
            <a:r>
              <a:rPr lang="en-US" b="true" i="false" strike="noStrike" u="none" sz="13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15m</a:t>
            </a: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以内设置主固定点。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加固措施：转弯弧顶及中间点必须额外加装辅助支架，防止光缆弯折过大。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边坡光纤布线规范（三）：防护与维护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5207000" cy="76200"/>
          </a:xfrm>
          <a:prstGeom prst="roundRect">
            <a:avLst>
              <a:gd name="adj" fmla="val 20000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66800" y="2032000"/>
            <a:ext cx="406400" cy="4064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651000" y="2006600"/>
            <a:ext cx="3810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环境防护要求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921000"/>
            <a:ext cx="4699000" cy="1270000"/>
          </a:xfrm>
          <a:prstGeom prst="roundRect">
            <a:avLst>
              <a:gd name="adj" fmla="val 8000"/>
            </a:avLst>
          </a:prstGeom>
          <a:solidFill>
            <a:srgbClr val="F0FDF4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206500" y="3111500"/>
            <a:ext cx="431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defRPr/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外部环境影响应对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充分考虑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坡体变形、雨水冲刷、冻融循环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等自然因素影响，在布线时预留适当的冗余量，避免光缆被拉伸损坏。</a:t>
            </a:r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016000" y="4445000"/>
            <a:ext cx="4699000" cy="1397000"/>
          </a:xfrm>
          <a:prstGeom prst="roundRect">
            <a:avLst>
              <a:gd name="adj" fmla="val 7272"/>
            </a:avLst>
          </a:prstGeom>
          <a:solidFill>
            <a:srgbClr val="F0FDF4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1206500" y="4635500"/>
            <a:ext cx="4318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16666"/>
              </a:lnSpc>
              <a:defRPr/>
            </a:pPr>
            <a:r>
              <a:rPr lang="en-US" b="tru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关键节点物理保护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16666"/>
              </a:lnSpc>
            </a:pP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在穿墙、穿管、转弯及易受机械外力影响的位置，必须加装专用的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塑料护套或金属软管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，防止光缆被磨损、挤压造成信号衰减或断裂。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223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100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223000" y="1651000"/>
            <a:ext cx="5207000" cy="76200"/>
          </a:xfrm>
          <a:prstGeom prst="roundRect">
            <a:avLst>
              <a:gd name="adj" fmla="val 20000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527800" y="2032000"/>
            <a:ext cx="406400" cy="406400"/>
          </a:xfrm>
          <a:prstGeom prst="rect">
            <a:avLst/>
          </a:prstGeom>
        </p:spPr>
      </p:pic>
      <p:sp>
        <p:nvSpPr>
          <p:cNvPr name="AutoShape 15" id="15"/>
          <p:cNvSpPr/>
          <p:nvPr/>
        </p:nvSpPr>
        <p:spPr>
          <a:xfrm rot="0" flipH="false" flipV="false">
            <a:off x="7112000" y="2006600"/>
            <a:ext cx="3810000" cy="4572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接头处理与盘留标准</a:t>
            </a:r>
            <a:endParaRPr lang="en-US" sz="1100"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477000" y="2857500"/>
            <a:ext cx="4699000" cy="1079500"/>
          </a:xfrm>
          <a:prstGeom prst="roundRect">
            <a:avLst>
              <a:gd name="adj" fmla="val 9411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6667500" y="3149600"/>
            <a:ext cx="304800" cy="304800"/>
          </a:xfrm>
          <a:prstGeom prst="rect">
            <a:avLst/>
          </a:prstGeom>
        </p:spPr>
      </p:pic>
      <p:sp>
        <p:nvSpPr>
          <p:cNvPr name="AutoShape 18" id="18"/>
          <p:cNvSpPr/>
          <p:nvPr/>
        </p:nvSpPr>
        <p:spPr>
          <a:xfrm rot="0" flipH="false" flipV="false">
            <a:off x="7112000" y="2984500"/>
            <a:ext cx="3937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应急修复盘留：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60m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需预留盘留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1m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长度，以便发生故障时可进行紧急熔接修复，减少开挖范围。</a:t>
            </a:r>
            <a:endParaRPr lang="en-US" sz="1100"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477000" y="4064000"/>
            <a:ext cx="4699000" cy="1079500"/>
          </a:xfrm>
          <a:prstGeom prst="roundRect">
            <a:avLst>
              <a:gd name="adj" fmla="val 9411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0" flipH="false" flipV="false">
            <a:off x="6667500" y="4356100"/>
            <a:ext cx="304800" cy="304800"/>
          </a:xfrm>
          <a:prstGeom prst="rect">
            <a:avLst/>
          </a:prstGeom>
        </p:spPr>
      </p:pic>
      <p:sp>
        <p:nvSpPr>
          <p:cNvPr name="AutoShape 21" id="21"/>
          <p:cNvSpPr/>
          <p:nvPr/>
        </p:nvSpPr>
        <p:spPr>
          <a:xfrm rot="0" flipH="false" flipV="false">
            <a:off x="7112000" y="4191000"/>
            <a:ext cx="3937000" cy="825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后期维护预留：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每一路监测光纤末端需预留至少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5m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的测试段，方便接入解调仪进行定期性能检测和数据标定。</a:t>
            </a:r>
            <a:endParaRPr lang="en-US" sz="1100"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477000" y="5207000"/>
            <a:ext cx="4699000" cy="889000"/>
          </a:xfrm>
          <a:prstGeom prst="roundRect">
            <a:avLst>
              <a:gd name="adj" fmla="val 11428"/>
            </a:avLst>
          </a:prstGeom>
          <a:solidFill>
            <a:srgbClr val="F9FAFB">
              <a:alpha val="100000"/>
            </a:srgbClr>
          </a:solidFill>
          <a:ln w="12700" cmpd="sng" cap="flat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0" flipH="false" flipV="false">
            <a:off x="6667500" y="5435600"/>
            <a:ext cx="304800" cy="304800"/>
          </a:xfrm>
          <a:prstGeom prst="rect">
            <a:avLst/>
          </a:prstGeom>
        </p:spPr>
      </p:pic>
      <p:sp>
        <p:nvSpPr>
          <p:cNvPr name="AutoShape 24" id="24"/>
          <p:cNvSpPr/>
          <p:nvPr/>
        </p:nvSpPr>
        <p:spPr>
          <a:xfrm rot="0" flipH="false" flipV="false">
            <a:off x="7112000" y="5334000"/>
            <a:ext cx="3937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08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接头盒防护标准：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必须选用具备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IP68级防水、防震、密封性能良好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的专业接头盒。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边坡光纤布线规范（四）：合规与验收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066800" y="2108200"/>
            <a:ext cx="609600" cy="609600"/>
          </a:xfrm>
          <a:prstGeom prst="rect">
            <a:avLst/>
          </a:prstGeom>
        </p:spPr>
      </p:pic>
      <p:sp>
        <p:nvSpPr>
          <p:cNvPr name="AutoShape 7" id="7"/>
          <p:cNvSpPr/>
          <p:nvPr/>
        </p:nvSpPr>
        <p:spPr>
          <a:xfrm rot="0" flipH="false" flipV="false">
            <a:off x="1803400" y="2159000"/>
            <a:ext cx="1905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遵循标准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3175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通信光缆体系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严格执行行业标准：YD/T 901，ISO/IEC 11801，确保传输介质性能达标。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33333"/>
              </a:lnSpc>
              <a:spcBef>
                <a:spcPts val="1800"/>
              </a:spcBef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边坡工程规范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符合国家强制性标准：《边坡工程技术规范》GB 50330，兼顾地质稳定性与施工安全要求。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4445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4445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4749800" y="2108200"/>
            <a:ext cx="609600" cy="609600"/>
          </a:xfrm>
          <a:prstGeom prst="rect">
            <a:avLst/>
          </a:prstGeom>
        </p:spPr>
      </p:pic>
      <p:sp>
        <p:nvSpPr>
          <p:cNvPr name="AutoShape 12" id="12"/>
          <p:cNvSpPr/>
          <p:nvPr/>
        </p:nvSpPr>
        <p:spPr>
          <a:xfrm rot="0" flipH="false" flipV="false">
            <a:off x="5486400" y="2159000"/>
            <a:ext cx="1905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测试验证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699000" y="3175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OTDR 双向测试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布线完成后，必须进行双向测试以消除盲区，精准定位损耗点。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33333"/>
              </a:lnSpc>
              <a:spcBef>
                <a:spcPts val="1800"/>
              </a:spcBef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关键性能指标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全程链路损耗 ≤ 设计值 +</a:t>
            </a:r>
            <a:r>
              <a:rPr lang="en-US" b="true" i="false" strike="noStrike" u="none" sz="13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0.1dB/km</a:t>
            </a: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。连通性、衰减、回波损耗需符合 TIA/EIA 或 ISO/IEC 标准。</a:t>
            </a:r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8128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6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8128000" y="1651000"/>
            <a:ext cx="3302000" cy="76200"/>
          </a:xfrm>
          <a:prstGeom prst="roundRect">
            <a:avLst>
              <a:gd name="adj" fmla="val 0"/>
            </a:avLst>
          </a:prstGeom>
          <a:solidFill>
            <a:srgbClr val="00704A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0" flipH="false" flipV="false">
            <a:off x="8432800" y="2108200"/>
            <a:ext cx="609600" cy="609600"/>
          </a:xfrm>
          <a:prstGeom prst="rect">
            <a:avLst/>
          </a:prstGeom>
        </p:spPr>
      </p:pic>
      <p:sp>
        <p:nvSpPr>
          <p:cNvPr name="AutoShape 17" id="17"/>
          <p:cNvSpPr/>
          <p:nvPr/>
        </p:nvSpPr>
        <p:spPr>
          <a:xfrm rot="0" flipH="false" flipV="false">
            <a:off x="9169400" y="2159000"/>
            <a:ext cx="1905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2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标识与文档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382000" y="3175000"/>
            <a:ext cx="2794000" cy="254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可视化标签管理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在光纤两端、熔接盒及关键路由节点，张贴清晰、耐候的标签，注明物理编号与对应用途，便于快速排查。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endParaRPr lang="en-US" sz="1100"/>
          </a:p>
          <a:p>
            <a:pPr algn="l" indent="0">
              <a:lnSpc>
                <a:spcPct val="133333"/>
              </a:lnSpc>
              <a:spcBef>
                <a:spcPts val="1800"/>
              </a:spcBef>
            </a:pPr>
            <a:r>
              <a:rPr lang="en-US" b="true" i="false" strike="noStrike" u="none" sz="14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完整档案归档</a:t>
            </a:r>
            <a: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/>
            </a:r>
            <a:br>
              <a:rPr lang="en-US" b="false" i="false" strike="noStrike" u="none" sz="160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b="false" i="false" strike="noStrike" u="none" sz="130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建立并移交全套竣工图纸（含路由图、测试曲线）及电子/纸质维护档案，确保全生命周期可追溯。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true">
          <a:blip r:embed="rId2">
            <a:lum/>
          </a:blip>
          <a:srcRect/>
          <a:stretch>
            <a:fillRect l="0" t="0" r="0" b="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111827">
              <a:alpha val="6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10668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特别提醒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2032000"/>
            <a:ext cx="5207000" cy="3937000"/>
          </a:xfrm>
          <a:prstGeom prst="roundRect">
            <a:avLst>
              <a:gd name="adj" fmla="val 3870"/>
            </a:avLst>
          </a:prstGeom>
          <a:solidFill>
            <a:srgbClr val="FFFFFF">
              <a:alpha val="92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0" flipH="false" flipV="false">
            <a:off x="1143000" y="2413000"/>
            <a:ext cx="711200" cy="711200"/>
          </a:xfrm>
          <a:prstGeom prst="rect">
            <a:avLst/>
          </a:prstGeom>
        </p:spPr>
      </p:pic>
      <p:sp>
        <p:nvSpPr>
          <p:cNvPr name="AutoShape 6" id="6"/>
          <p:cNvSpPr/>
          <p:nvPr/>
        </p:nvSpPr>
        <p:spPr>
          <a:xfrm rot="0" flipH="false" flipV="false">
            <a:off x="2108200" y="2413000"/>
            <a:ext cx="3429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⚠ 地质评估先行</a:t>
            </a:r>
            <a:endParaRPr lang="en-US" sz="1100"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143000" y="3556000"/>
            <a:ext cx="4445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边坡区域地质活动频繁，建议在布线前进行专业的地质评估，充分了解区域内断层、滑坡等潜在地质风险，将风险识别作为监测系统建设的前置必要步骤。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6223000" y="2032000"/>
            <a:ext cx="5207000" cy="3937000"/>
          </a:xfrm>
          <a:prstGeom prst="roundRect">
            <a:avLst>
              <a:gd name="adj" fmla="val 3870"/>
            </a:avLst>
          </a:prstGeom>
          <a:solidFill>
            <a:srgbClr val="FFFFFF">
              <a:alpha val="92000"/>
            </a:srgbClr>
          </a:solidFill>
          <a:ln w="25400" cmpd="sng" cap="flat">
            <a:noFill/>
            <a:prstDash val="solid"/>
            <a:round/>
          </a:ln>
          <a:effectLst>
            <a:outerShdw dir="2700000" dist="190500" blurRad="444500" algn="tl" rotWithShape="false">
              <a:srgbClr val="000000">
                <a:alpha val="25000"/>
              </a:srgbClr>
            </a:outerShdw>
          </a:effectLst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0" flipH="false" flipV="false">
            <a:off x="6604000" y="2413000"/>
            <a:ext cx="711200" cy="711200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0" flipH="false" flipV="false">
            <a:off x="7569200" y="2413000"/>
            <a:ext cx="3429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25000"/>
              </a:lnSpc>
              <a:defRPr/>
            </a:pPr>
            <a:r>
              <a:rPr lang="en-US" b="true" i="false" strike="noStrike" u="none" sz="2400">
                <a:solidFill>
                  <a:srgbClr val="00704A"/>
                </a:solidFill>
                <a:latin typeface="Noto Sans SC"/>
                <a:ea typeface="Noto Sans SC"/>
                <a:cs typeface="Noto Sans SC"/>
                <a:sym typeface="Noto Sans SC"/>
              </a:rPr>
              <a:t>⚡ 柔性敷设 + 冗余设计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604000" y="3556000"/>
            <a:ext cx="4445000" cy="203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indent="0">
              <a:lnSpc>
                <a:spcPct val="133333"/>
              </a:lnSpc>
              <a:defRPr/>
            </a:pPr>
            <a:r>
              <a:rPr lang="en-US" b="false" i="false" strike="noStrike" u="none" sz="150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在物理层建设上，应优先采用柔性连接和敷设方式，并结合信号与供电的双重冗余设计，以适应坡体的微小位移与沉降，确保监测系统在复杂工况下的长期、稳定运行。</a:t>
            </a:r>
            <a:endParaRPr lang="en-US" sz="1100"/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